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 lvl="0">
      <a:defRPr lang="en-U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10"/>
    <p:restoredTop sz="94721"/>
  </p:normalViewPr>
  <p:slideViewPr>
    <p:cSldViewPr snapToGrid="0">
      <p:cViewPr varScale="1">
        <p:scale>
          <a:sx n="108" d="100"/>
          <a:sy n="108" d="100"/>
        </p:scale>
        <p:origin x="176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B846C-3B89-4753-A081-36A578EE7BB2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6819B-06BA-4AC9-A9EF-0B15B7366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6819B-06BA-4AC9-A9EF-0B15B736625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AD892-B775-4EDB-A823-0B5D1D5B9C29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09CA7-1797-45A5-8B48-0D180BC51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mage.slidesharecdn.com/physiologicalpharmacokineticmodels-140329144415-phpapp01/95/physiological-pharmacokinetic-models-7-638.jpg?cb=1396105717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3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ismillah icon, islamic symbol. Dark blue ornate background with golden arabic calligraphy. Vector illustration meaning- in the name of Allah, the most Gracious, the most Merciful..png"/>
          <p:cNvPicPr>
            <a:picLocks noChangeAspect="1"/>
          </p:cNvPicPr>
          <p:nvPr/>
        </p:nvPicPr>
        <p:blipFill>
          <a:blip r:embed="rId2"/>
          <a:srcRect t="6667" b="1111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TYPES OF MODEL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 </a:t>
            </a:r>
            <a:r>
              <a:rPr lang="en-US" dirty="0"/>
              <a:t>flow limited </a:t>
            </a:r>
            <a:r>
              <a:rPr lang="en-US" dirty="0" smtClean="0"/>
              <a:t>model</a:t>
            </a:r>
          </a:p>
          <a:p>
            <a:r>
              <a:rPr lang="en-US" dirty="0" smtClean="0"/>
              <a:t> Physiologic </a:t>
            </a:r>
            <a:r>
              <a:rPr lang="en-US" dirty="0"/>
              <a:t>Pharmacokinetic Model with Binding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Membrane limited model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BLOOD FLOW LIMITED MODEL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2" tooltip="BLOOD FLOW LIMITED MODEL&#10; Drug movement and disposition in..."/>
              </a:rPr>
              <a:t> </a:t>
            </a:r>
            <a:r>
              <a:rPr lang="en-US" dirty="0" smtClean="0"/>
              <a:t>Drug movement and disposition in the body based on organ blood flow and the organ spaces penetrated by the drug. </a:t>
            </a:r>
          </a:p>
          <a:p>
            <a:r>
              <a:rPr lang="en-US" dirty="0" smtClean="0"/>
              <a:t> In its simplest form, a physiologic pharmacokinetic model considers the drug to be blood flow limited. </a:t>
            </a:r>
          </a:p>
          <a:p>
            <a:r>
              <a:rPr lang="en-US" dirty="0" smtClean="0"/>
              <a:t> Drugs are carried to organs by arterial blood and leave organs by venous blood. </a:t>
            </a:r>
          </a:p>
          <a:p>
            <a:r>
              <a:rPr lang="en-US" dirty="0" smtClean="0"/>
              <a:t>Differential mass balance equations are written for each compartment to describe the inflow, outflow, accumulation, and disappearance of drug, and are solved simultaneously with the aid of a computer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381000"/>
            <a:ext cx="5581650" cy="1314450"/>
          </a:xfrm>
        </p:spPr>
      </p:pic>
      <p:sp>
        <p:nvSpPr>
          <p:cNvPr id="5" name="TextBox 4"/>
          <p:cNvSpPr txBox="1"/>
          <p:nvPr/>
        </p:nvSpPr>
        <p:spPr>
          <a:xfrm>
            <a:off x="2590800" y="1676400"/>
            <a:ext cx="3048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Non eliminating tissue organs </a:t>
            </a:r>
            <a:endParaRPr lang="en-US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2057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Uptake of drug into the tissues is rapid, and a constant ratio of drug concentrations between the organ and the venous blood is quickly established. </a:t>
            </a:r>
            <a:endParaRPr 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ratio is the tissue/blood partition coefficient:</a:t>
            </a:r>
          </a:p>
        </p:txBody>
      </p:sp>
      <p:pic>
        <p:nvPicPr>
          <p:cNvPr id="8" name="Picture 7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3581400"/>
            <a:ext cx="4038600" cy="12287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9600" y="4800600"/>
            <a:ext cx="800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  <a:defRPr/>
            </a:pPr>
            <a:r>
              <a:rPr lang="en-US" sz="2400" dirty="0" smtClean="0"/>
              <a:t>The magnitude of the partition coefficient can vary depending on the drug and on the type of tissue. </a:t>
            </a:r>
          </a:p>
          <a:p>
            <a:pPr lvl="0">
              <a:defRPr/>
            </a:pPr>
            <a:r>
              <a:rPr lang="en-US" sz="2400" dirty="0" smtClean="0"/>
              <a:t> for example: Adipose tissue has a high partition for </a:t>
            </a:r>
            <a:r>
              <a:rPr lang="en-US" sz="2400" dirty="0" err="1" smtClean="0"/>
              <a:t>lipophilic</a:t>
            </a:r>
            <a:r>
              <a:rPr lang="en-US" sz="2400" dirty="0" smtClean="0"/>
              <a:t> drugs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  <a:defRPr/>
            </a:pPr>
            <a:r>
              <a:rPr lang="en-US" sz="2400" dirty="0" smtClean="0"/>
              <a:t>The rate of blood flow to the tissue is expressed as Qt (</a:t>
            </a:r>
            <a:r>
              <a:rPr lang="en-US" sz="2400" dirty="0" err="1" smtClean="0"/>
              <a:t>mL</a:t>
            </a:r>
            <a:r>
              <a:rPr lang="en-US" sz="2400" dirty="0" smtClean="0"/>
              <a:t>/min), and the rate of change in the drug concentration with respect to time within a given tissue organ is expressed as</a:t>
            </a:r>
          </a:p>
          <a:p>
            <a:pPr lvl="0">
              <a:buNone/>
              <a:defRPr/>
            </a:pPr>
            <a:endParaRPr lang="en-US" dirty="0" smtClean="0"/>
          </a:p>
          <a:p>
            <a:pPr lvl="0">
              <a:buNone/>
              <a:defRPr/>
            </a:pPr>
            <a:endParaRPr lang="en-US" dirty="0" smtClean="0"/>
          </a:p>
          <a:p>
            <a:pPr lvl="0"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sz="2400" dirty="0" smtClean="0"/>
              <a:t>where Cart is the arterial blood drug concentration and </a:t>
            </a:r>
            <a:r>
              <a:rPr lang="en-US" sz="2400" dirty="0" err="1" smtClean="0"/>
              <a:t>Cven</a:t>
            </a:r>
            <a:r>
              <a:rPr lang="en-US" sz="2400" dirty="0" smtClean="0"/>
              <a:t> is the venous blood drug concentration. Qt is blood flow and represents the volume of blood flowing through a typical tissue organ per unit of time</a:t>
            </a:r>
            <a:endParaRPr lang="en-US" sz="2400" dirty="0"/>
          </a:p>
        </p:txBody>
      </p:sp>
      <p:pic>
        <p:nvPicPr>
          <p:cNvPr id="5" name="Picture 4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895600"/>
            <a:ext cx="43053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 </a:t>
            </a:r>
            <a:r>
              <a:rPr lang="en-US" sz="2800" dirty="0" smtClean="0"/>
              <a:t>If drug uptake occurs in the tissue, the incoming concentration, Cart, is higher than the outgoing venous concentration, </a:t>
            </a:r>
            <a:r>
              <a:rPr lang="en-US" sz="2800" dirty="0" err="1" smtClean="0"/>
              <a:t>Cven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In the blood flow-limited model, drug concentration in the blood leaving the tissue and the drug concentration within the tissue are in equilibrium, and </a:t>
            </a:r>
            <a:r>
              <a:rPr lang="en-US" sz="2800" dirty="0" err="1" smtClean="0"/>
              <a:t>Cven</a:t>
            </a:r>
            <a:r>
              <a:rPr lang="en-US" sz="2800" dirty="0" smtClean="0"/>
              <a:t> may be estimated from the tissue/blood partition coefficient </a:t>
            </a:r>
          </a:p>
          <a:p>
            <a:r>
              <a:rPr lang="en-US" sz="2800" dirty="0" smtClean="0"/>
              <a:t> Using equation 1 and 3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r>
              <a:rPr lang="en-US" sz="2000" dirty="0" smtClean="0"/>
              <a:t>     </a:t>
            </a:r>
          </a:p>
          <a:p>
            <a:pPr algn="just">
              <a:buNone/>
            </a:pPr>
            <a:r>
              <a:rPr lang="en-US" sz="2400" dirty="0" smtClean="0"/>
              <a:t>      </a:t>
            </a:r>
            <a:r>
              <a:rPr lang="en-US" sz="2800" dirty="0" smtClean="0"/>
              <a:t>Equation 4 describes drug distribution in a non eliminating organ or tissue group. For example, drug distribution to muscle, adipose tissue, and skin is represented in a similar manner by Equations 5, 6, and 7, respectively</a:t>
            </a:r>
            <a:endParaRPr lang="en-US" sz="2400" dirty="0"/>
          </a:p>
        </p:txBody>
      </p:sp>
      <p:pic>
        <p:nvPicPr>
          <p:cNvPr id="4" name="Picture 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3352800"/>
            <a:ext cx="3533775" cy="1009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2800" y="3657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……..Equation 4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r>
              <a:rPr lang="en-US" dirty="0" smtClean="0"/>
              <a:t> For tissue organs in which drug is eliminated , parameters representing drug elimination from the liver (k</a:t>
            </a:r>
            <a:r>
              <a:rPr lang="en-US" sz="2000" dirty="0" smtClean="0"/>
              <a:t> LIV</a:t>
            </a:r>
            <a:r>
              <a:rPr lang="en-US" dirty="0" smtClean="0"/>
              <a:t>) and kidney (k </a:t>
            </a:r>
            <a:r>
              <a:rPr lang="en-US" sz="1800" dirty="0" smtClean="0"/>
              <a:t>KID</a:t>
            </a:r>
            <a:r>
              <a:rPr lang="en-US" dirty="0" smtClean="0"/>
              <a:t>) are added to account for drug removal through metabolism or excretion.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124200"/>
            <a:ext cx="5524500" cy="2705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71600" y="5334000"/>
            <a:ext cx="1828800" cy="533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19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rate of drug elimination may be described for each organ or tissue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743075"/>
            <a:ext cx="4600575" cy="923925"/>
          </a:xfrm>
          <a:prstGeom prst="rect">
            <a:avLst/>
          </a:prstGeom>
        </p:spPr>
      </p:pic>
      <p:pic>
        <p:nvPicPr>
          <p:cNvPr id="5" name="Picture 4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657475"/>
            <a:ext cx="5000625" cy="923925"/>
          </a:xfrm>
          <a:prstGeom prst="rect">
            <a:avLst/>
          </a:prstGeom>
        </p:spPr>
      </p:pic>
      <p:pic>
        <p:nvPicPr>
          <p:cNvPr id="6" name="Picture 5" descr="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3609975"/>
            <a:ext cx="4533900" cy="1038225"/>
          </a:xfrm>
          <a:prstGeom prst="rect">
            <a:avLst/>
          </a:prstGeom>
        </p:spPr>
      </p:pic>
      <p:pic>
        <p:nvPicPr>
          <p:cNvPr id="7" name="Picture 6" descr="9.JPG"/>
          <p:cNvPicPr>
            <a:picLocks noChangeAspect="1"/>
          </p:cNvPicPr>
          <p:nvPr/>
        </p:nvPicPr>
        <p:blipFill>
          <a:blip r:embed="rId5"/>
          <a:srcRect b="33793"/>
          <a:stretch>
            <a:fillRect/>
          </a:stretch>
        </p:blipFill>
        <p:spPr>
          <a:xfrm>
            <a:off x="1066800" y="4648200"/>
            <a:ext cx="5581650" cy="1828800"/>
          </a:xfrm>
          <a:prstGeom prst="rect">
            <a:avLst/>
          </a:prstGeom>
        </p:spPr>
      </p:pic>
      <p:pic>
        <p:nvPicPr>
          <p:cNvPr id="8" name="Picture 7" descr="9.JPG"/>
          <p:cNvPicPr>
            <a:picLocks noChangeAspect="1"/>
          </p:cNvPicPr>
          <p:nvPr/>
        </p:nvPicPr>
        <p:blipFill>
          <a:blip r:embed="rId5"/>
          <a:srcRect l="16382" t="66207" r="53584"/>
          <a:stretch>
            <a:fillRect/>
          </a:stretch>
        </p:blipFill>
        <p:spPr>
          <a:xfrm>
            <a:off x="5791200" y="5543550"/>
            <a:ext cx="1676400" cy="9334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where LIV = liver, SP = spleen, GI = gastrointestinal tract, KID = kidney, LU = lung, FAT = adipose, SKIN = skin, and MUS = muscle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10.JPG"/>
          <p:cNvPicPr>
            <a:picLocks noChangeAspect="1"/>
          </p:cNvPicPr>
          <p:nvPr/>
        </p:nvPicPr>
        <p:blipFill>
          <a:blip r:embed="rId2"/>
          <a:srcRect b="49425"/>
          <a:stretch>
            <a:fillRect/>
          </a:stretch>
        </p:blipFill>
        <p:spPr>
          <a:xfrm>
            <a:off x="914400" y="381000"/>
            <a:ext cx="4905375" cy="838200"/>
          </a:xfrm>
          <a:prstGeom prst="rect">
            <a:avLst/>
          </a:prstGeom>
        </p:spPr>
      </p:pic>
      <p:pic>
        <p:nvPicPr>
          <p:cNvPr id="5" name="Picture 4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295400"/>
            <a:ext cx="3552825" cy="981075"/>
          </a:xfrm>
          <a:prstGeom prst="rect">
            <a:avLst/>
          </a:prstGeom>
        </p:spPr>
      </p:pic>
      <p:pic>
        <p:nvPicPr>
          <p:cNvPr id="6" name="Picture 5" descr="10.JPG"/>
          <p:cNvPicPr>
            <a:picLocks noChangeAspect="1"/>
          </p:cNvPicPr>
          <p:nvPr/>
        </p:nvPicPr>
        <p:blipFill>
          <a:blip r:embed="rId2"/>
          <a:srcRect l="20485" t="50000"/>
          <a:stretch>
            <a:fillRect/>
          </a:stretch>
        </p:blipFill>
        <p:spPr>
          <a:xfrm>
            <a:off x="3505200" y="457200"/>
            <a:ext cx="3900487" cy="8286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3400" y="3048000"/>
            <a:ext cx="8153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 mass balance for the rate of change in drug   concentration in the blood pool is</a:t>
            </a:r>
            <a:endParaRPr lang="en-US" sz="2800" dirty="0"/>
          </a:p>
        </p:txBody>
      </p:sp>
      <p:pic>
        <p:nvPicPr>
          <p:cNvPr id="8" name="Picture 7" descr="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4095750"/>
            <a:ext cx="5591175" cy="27622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4167" y="354304"/>
            <a:ext cx="4440433" cy="619889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9331" y="1066800"/>
            <a:ext cx="7426469" cy="473471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 smtClean="0">
              <a:latin typeface="Agency FB" pitchFamily="34" charset="0"/>
              <a:cs typeface="Aharoni" pitchFamily="2" charset="-79"/>
            </a:endParaRPr>
          </a:p>
          <a:p>
            <a:pPr marL="0" indent="0" algn="ctr">
              <a:buNone/>
            </a:pPr>
            <a:endParaRPr lang="en-US" sz="3600" b="1" dirty="0">
              <a:latin typeface="Agency FB" pitchFamily="34" charset="0"/>
              <a:cs typeface="Aharoni" pitchFamily="2" charset="-79"/>
            </a:endParaRPr>
          </a:p>
          <a:p>
            <a:pPr marL="0" indent="0" algn="ctr">
              <a:buNone/>
            </a:pPr>
            <a:r>
              <a:rPr lang="en-US" sz="3600" b="1" dirty="0" smtClean="0">
                <a:latin typeface="Agency FB" pitchFamily="34" charset="0"/>
                <a:cs typeface="Aharoni" pitchFamily="2" charset="-79"/>
              </a:rPr>
              <a:t>PHYSIOLOGICAL </a:t>
            </a:r>
            <a:r>
              <a:rPr lang="en-US" sz="3600" b="1" dirty="0" smtClean="0">
                <a:latin typeface="Agency FB" pitchFamily="34" charset="0"/>
                <a:cs typeface="Aharoni" pitchFamily="2" charset="-79"/>
              </a:rPr>
              <a:t>PHARMACOKINETICS MODELS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PHYSIOLOGIC PHARMACOKINETIC MODEL WITH BINDING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physiologic pharmacokinetic model assumes flow- limited drug distribution without drug binding to either plasma or tissues. </a:t>
            </a:r>
          </a:p>
          <a:p>
            <a:r>
              <a:rPr lang="en-US" dirty="0" smtClean="0"/>
              <a:t>In reality, many drugs are bound to a variable extent in either plasma or tissues. </a:t>
            </a:r>
          </a:p>
          <a:p>
            <a:r>
              <a:rPr lang="en-US" dirty="0" smtClean="0"/>
              <a:t>With most physiologic models, drug binding is assumed to be linear (not </a:t>
            </a:r>
            <a:r>
              <a:rPr lang="en-US" dirty="0" err="1" smtClean="0"/>
              <a:t>saturable</a:t>
            </a:r>
            <a:r>
              <a:rPr lang="en-US" dirty="0" smtClean="0"/>
              <a:t> or concentration dependent). </a:t>
            </a:r>
          </a:p>
          <a:p>
            <a:r>
              <a:rPr lang="en-US" dirty="0" smtClean="0"/>
              <a:t>Bound and free drug in both tissue and plasma are in equilibrium. Further, the free drug in the plasma and in the tissue equilibrates rapidly.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Free drug concentration in the tissue and the free drug concentration in the emerging blood are equal: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 err="1" smtClean="0"/>
              <a:t>fb</a:t>
            </a:r>
            <a:r>
              <a:rPr lang="en-US" dirty="0" smtClean="0"/>
              <a:t> is the blood free drug fraction, ft is the tissue free drug fraction, Ct is the total drug concentration in tissue, and C b is the total drug concentration in blood. Partition ratio, P t, of the tissue drug concentration to that of the plasma drug concentration is: ……..15</a:t>
            </a:r>
            <a:endParaRPr lang="en-US" dirty="0"/>
          </a:p>
        </p:txBody>
      </p:sp>
      <p:pic>
        <p:nvPicPr>
          <p:cNvPr id="6" name="Picture 5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524000"/>
            <a:ext cx="4419600" cy="1828800"/>
          </a:xfrm>
          <a:prstGeom prst="rect">
            <a:avLst/>
          </a:prstGeom>
        </p:spPr>
      </p:pic>
      <p:pic>
        <p:nvPicPr>
          <p:cNvPr id="7" name="Picture 6" descr="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5410200"/>
            <a:ext cx="3733800" cy="131654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 By assuming linear drug binding and rapid drug equilibration, the free drug fraction in tissue and blood may be incorporated into the partition ratio and the differential equations. </a:t>
            </a:r>
          </a:p>
          <a:p>
            <a:r>
              <a:rPr lang="en-US" dirty="0" smtClean="0"/>
              <a:t> These equations are similar to those above except that free drug concentrations are substituted for </a:t>
            </a:r>
            <a:r>
              <a:rPr lang="en-US" dirty="0" err="1" smtClean="0"/>
              <a:t>Cb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Drug clearance in the liver is assumed to occur only with the free drug. </a:t>
            </a:r>
          </a:p>
          <a:p>
            <a:r>
              <a:rPr lang="en-US" dirty="0" smtClean="0"/>
              <a:t> The inherent capacity for drug metabolism (and elimination) is described by the term Clint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315200" cy="11430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/>
              <a:t>The mass balance for the rate of change in drug concentration in the blood pool is:</a:t>
            </a:r>
            <a:endParaRPr lang="en-US" sz="2800" dirty="0"/>
          </a:p>
        </p:txBody>
      </p:sp>
      <p:pic>
        <p:nvPicPr>
          <p:cNvPr id="4" name="Content Placeholder 3" descr="20.JPG"/>
          <p:cNvPicPr>
            <a:picLocks noGrp="1" noChangeAspect="1"/>
          </p:cNvPicPr>
          <p:nvPr>
            <p:ph idx="1"/>
          </p:nvPr>
        </p:nvPicPr>
        <p:blipFill>
          <a:blip r:embed="rId2"/>
          <a:srcRect t="1448"/>
          <a:stretch>
            <a:fillRect/>
          </a:stretch>
        </p:blipFill>
        <p:spPr>
          <a:xfrm>
            <a:off x="457200" y="1371600"/>
            <a:ext cx="6172200" cy="4800600"/>
          </a:xfrm>
        </p:spPr>
      </p:pic>
      <p:pic>
        <p:nvPicPr>
          <p:cNvPr id="5" name="Picture 4" descr="21.JPG"/>
          <p:cNvPicPr>
            <a:picLocks noChangeAspect="1"/>
          </p:cNvPicPr>
          <p:nvPr/>
        </p:nvPicPr>
        <p:blipFill>
          <a:blip r:embed="rId3"/>
          <a:srcRect t="6667"/>
          <a:stretch>
            <a:fillRect/>
          </a:stretch>
        </p:blipFill>
        <p:spPr>
          <a:xfrm>
            <a:off x="6172200" y="5257800"/>
            <a:ext cx="260985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2.JPG"/>
          <p:cNvPicPr>
            <a:picLocks noGrp="1" noChangeAspect="1"/>
          </p:cNvPicPr>
          <p:nvPr>
            <p:ph idx="1"/>
          </p:nvPr>
        </p:nvPicPr>
        <p:blipFill>
          <a:blip r:embed="rId2"/>
          <a:srcRect b="65957"/>
          <a:stretch>
            <a:fillRect/>
          </a:stretch>
        </p:blipFill>
        <p:spPr>
          <a:xfrm>
            <a:off x="685800" y="1371600"/>
            <a:ext cx="5429250" cy="1371600"/>
          </a:xfrm>
        </p:spPr>
      </p:pic>
      <p:pic>
        <p:nvPicPr>
          <p:cNvPr id="5" name="Picture 4" descr="22.JPG"/>
          <p:cNvPicPr>
            <a:picLocks noChangeAspect="1"/>
          </p:cNvPicPr>
          <p:nvPr/>
        </p:nvPicPr>
        <p:blipFill>
          <a:blip r:embed="rId2"/>
          <a:srcRect l="21930" t="31087" r="19123" b="34870"/>
          <a:stretch>
            <a:fillRect/>
          </a:stretch>
        </p:blipFill>
        <p:spPr>
          <a:xfrm>
            <a:off x="4495800" y="1371600"/>
            <a:ext cx="3200400" cy="1371600"/>
          </a:xfrm>
          <a:prstGeom prst="rect">
            <a:avLst/>
          </a:prstGeom>
        </p:spPr>
      </p:pic>
      <p:pic>
        <p:nvPicPr>
          <p:cNvPr id="6" name="Picture 5" descr="22.JPG"/>
          <p:cNvPicPr>
            <a:picLocks noChangeAspect="1"/>
          </p:cNvPicPr>
          <p:nvPr/>
        </p:nvPicPr>
        <p:blipFill>
          <a:blip r:embed="rId2"/>
          <a:srcRect l="21930" t="65130" r="12105"/>
          <a:stretch>
            <a:fillRect/>
          </a:stretch>
        </p:blipFill>
        <p:spPr>
          <a:xfrm>
            <a:off x="2514600" y="2590800"/>
            <a:ext cx="3581400" cy="14049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9600" y="685800"/>
            <a:ext cx="739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 </a:t>
            </a:r>
            <a:r>
              <a:rPr lang="en-US" sz="2800" dirty="0" smtClean="0"/>
              <a:t>Mass balance for the drug in the blood pool is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3962400"/>
            <a:ext cx="7924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The influence of binding on drug distribution is an important factor in interspecies differences in pharmacokinetics. 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Animal data may predict drug distribution in humans by taking into account the differences in drug binding.</a:t>
            </a:r>
            <a:endParaRPr lang="en-US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BLOOD FLOW-LIMITED VERSUS DIFFUSION-LIMITED MODEL </a:t>
            </a:r>
            <a:endParaRPr lang="en-US" dirty="0"/>
          </a:p>
        </p:txBody>
      </p:sp>
      <p:pic>
        <p:nvPicPr>
          <p:cNvPr id="4" name="Content Placeholder 3" descr="physiological-pharmacokinetic-models-21-638.jpg"/>
          <p:cNvPicPr>
            <a:picLocks noGrp="1" noChangeAspect="1"/>
          </p:cNvPicPr>
          <p:nvPr>
            <p:ph idx="1"/>
          </p:nvPr>
        </p:nvPicPr>
        <p:blipFill>
          <a:blip r:embed="rId2"/>
          <a:srcRect t="25254"/>
          <a:stretch>
            <a:fillRect/>
          </a:stretch>
        </p:blipFill>
        <p:spPr>
          <a:xfrm>
            <a:off x="304800" y="1600200"/>
            <a:ext cx="8534400" cy="51054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MERITS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Ideally provide an exact description of the time course of drug concentration in any organ or tissue. </a:t>
            </a:r>
          </a:p>
          <a:p>
            <a:r>
              <a:rPr lang="en-US" dirty="0" smtClean="0"/>
              <a:t>Able to provide greater insight to drug distribution in the body. </a:t>
            </a:r>
          </a:p>
          <a:p>
            <a:r>
              <a:rPr lang="en-US" dirty="0" smtClean="0"/>
              <a:t>Parameters of these models corresponds to actual physiological and anatomical measures. </a:t>
            </a:r>
          </a:p>
          <a:p>
            <a:r>
              <a:rPr lang="en-US" dirty="0" smtClean="0"/>
              <a:t>Introduce the possibility of animal scale-up which would provide a rational basis for the correlation of drug data among animal species.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 DEMERITS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Greater requirements for in vitro or in vivo data </a:t>
            </a:r>
          </a:p>
          <a:p>
            <a:r>
              <a:rPr lang="en-US" dirty="0" smtClean="0"/>
              <a:t>Statistical evaluation of uncertainty and variability more challenging </a:t>
            </a:r>
          </a:p>
          <a:p>
            <a:r>
              <a:rPr lang="en-US" dirty="0" smtClean="0"/>
              <a:t>Model development and implementation requires appropriate expertise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MEAN RESIDENCE TIME (MRT)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 Describes the average time for all the drug molecules to reside in the body.</a:t>
            </a:r>
          </a:p>
          <a:p>
            <a:r>
              <a:rPr lang="en-US" dirty="0" smtClean="0"/>
              <a:t> Also considered as the mean transit time or mean sojourn time. </a:t>
            </a:r>
          </a:p>
          <a:p>
            <a:r>
              <a:rPr lang="en-US" dirty="0" smtClean="0"/>
              <a:t>The residence time for the drug molecules in the dose may be sorted into groups </a:t>
            </a:r>
            <a:r>
              <a:rPr lang="en-US" dirty="0" err="1" smtClean="0"/>
              <a:t>i</a:t>
            </a:r>
            <a:r>
              <a:rPr lang="en-US" dirty="0" smtClean="0"/>
              <a:t> (</a:t>
            </a:r>
            <a:r>
              <a:rPr lang="en-US" dirty="0" err="1" smtClean="0"/>
              <a:t>i</a:t>
            </a:r>
            <a:r>
              <a:rPr lang="en-US" dirty="0" smtClean="0"/>
              <a:t> = 1, 2, 3, . . . , m) according to their residing time. </a:t>
            </a:r>
          </a:p>
          <a:p>
            <a:r>
              <a:rPr lang="en-US" dirty="0" smtClean="0"/>
              <a:t>The total residence time is the summation of the number of molecules in each group </a:t>
            </a:r>
            <a:r>
              <a:rPr lang="en-US" dirty="0" err="1" smtClean="0"/>
              <a:t>i</a:t>
            </a:r>
            <a:r>
              <a:rPr lang="en-US" dirty="0" smtClean="0"/>
              <a:t> multiplied by the residence time, </a:t>
            </a:r>
            <a:r>
              <a:rPr lang="en-US" dirty="0" err="1" smtClean="0"/>
              <a:t>ti</a:t>
            </a:r>
            <a:r>
              <a:rPr lang="en-US" dirty="0" smtClean="0"/>
              <a:t>, for each group. </a:t>
            </a:r>
          </a:p>
          <a:p>
            <a:r>
              <a:rPr lang="en-US" dirty="0" smtClean="0"/>
              <a:t>The summation of n </a:t>
            </a:r>
            <a:r>
              <a:rPr lang="en-US" dirty="0" err="1" smtClean="0"/>
              <a:t>i</a:t>
            </a:r>
            <a:r>
              <a:rPr lang="en-US" dirty="0" smtClean="0"/>
              <a:t> (number of molecules in each group) is the total number of molecules, n. </a:t>
            </a:r>
          </a:p>
          <a:p>
            <a:r>
              <a:rPr lang="en-US" dirty="0" smtClean="0"/>
              <a:t> MRT is the total residence time for all molecules in the body divided by the total number of molecules in the body, as shown in equation 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an+residence+time(MRT)_.jpg"/>
          <p:cNvPicPr>
            <a:picLocks noGrp="1" noChangeAspect="1"/>
          </p:cNvPicPr>
          <p:nvPr>
            <p:ph idx="1"/>
          </p:nvPr>
        </p:nvPicPr>
        <p:blipFill>
          <a:blip r:embed="rId2"/>
          <a:srcRect t="47141" b="7401"/>
          <a:stretch>
            <a:fillRect/>
          </a:stretch>
        </p:blipFill>
        <p:spPr>
          <a:xfrm>
            <a:off x="1371600" y="1981200"/>
            <a:ext cx="6034617" cy="2057400"/>
          </a:xfrm>
        </p:spPr>
      </p:pic>
      <p:sp>
        <p:nvSpPr>
          <p:cNvPr id="5" name="TextBox 4"/>
          <p:cNvSpPr txBox="1"/>
          <p:nvPr/>
        </p:nvSpPr>
        <p:spPr>
          <a:xfrm>
            <a:off x="381000" y="4648200"/>
            <a:ext cx="838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-150" dirty="0" smtClean="0"/>
              <a:t>where </a:t>
            </a:r>
            <a:r>
              <a:rPr lang="en-US" sz="2000" spc="-150" dirty="0" err="1" smtClean="0"/>
              <a:t>n</a:t>
            </a:r>
            <a:r>
              <a:rPr lang="en-US" sz="1200" spc="-150" dirty="0" err="1" smtClean="0"/>
              <a:t>i</a:t>
            </a:r>
            <a:r>
              <a:rPr lang="en-US" sz="2000" spc="-150" dirty="0" smtClean="0"/>
              <a:t> is the number of molecules and </a:t>
            </a:r>
            <a:r>
              <a:rPr lang="en-US" sz="2000" spc="-150" dirty="0" err="1" smtClean="0"/>
              <a:t>t</a:t>
            </a:r>
            <a:r>
              <a:rPr lang="en-US" sz="1400" spc="-150" dirty="0" err="1" smtClean="0"/>
              <a:t>i</a:t>
            </a:r>
            <a:r>
              <a:rPr lang="en-US" sz="2000" spc="-150" dirty="0" smtClean="0"/>
              <a:t> is the residence time of the </a:t>
            </a:r>
            <a:r>
              <a:rPr lang="en-US" sz="1600" spc="-150" dirty="0" err="1" smtClean="0"/>
              <a:t>i</a:t>
            </a:r>
            <a:r>
              <a:rPr lang="en-US" sz="2000" spc="-150" dirty="0" err="1" smtClean="0"/>
              <a:t>th</a:t>
            </a:r>
            <a:r>
              <a:rPr lang="en-US" sz="2000" spc="-150" dirty="0" smtClean="0"/>
              <a:t> group of molecules</a:t>
            </a:r>
            <a:endParaRPr lang="en-US" sz="2000" spc="-1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Pharmacokinetic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Pharmacokinetic modeling is a mathematical modeling technique for predicting the absorption, distribution, metabolism and excretion (ADME) of synthetic or natural chemical substances in humans and other animal species</a:t>
            </a:r>
            <a:endParaRPr lang="en-U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MRT can also be viewed from the perspective of the disposition of drug molecules. After an intravenous bolus drug dose (D0), the drug molecules distribute throughout the body. </a:t>
            </a:r>
          </a:p>
          <a:p>
            <a:r>
              <a:rPr lang="en-US" dirty="0" smtClean="0"/>
              <a:t>These molecules stay (reside) in the body for various time periods. </a:t>
            </a:r>
          </a:p>
          <a:p>
            <a:r>
              <a:rPr lang="en-US" dirty="0" smtClean="0"/>
              <a:t>Some drug molecules leave the body almost immediately after entering, whereas other drug molecules leave the body at a much later time period. </a:t>
            </a:r>
          </a:p>
          <a:p>
            <a:r>
              <a:rPr lang="en-US" dirty="0" smtClean="0"/>
              <a:t>The term MRT describes the average time that drug molecules stay in the body or in a kinetic space.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sz="3100" dirty="0" smtClean="0"/>
              <a:t>MRT following IV bolus or constant Infusion administrations</a:t>
            </a:r>
            <a:endParaRPr lang="en-US" sz="3100" dirty="0"/>
          </a:p>
        </p:txBody>
      </p:sp>
      <p:pic>
        <p:nvPicPr>
          <p:cNvPr id="4" name="Content Placeholder 3" descr="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4999" y="1600200"/>
            <a:ext cx="5883613" cy="1447800"/>
          </a:xfrm>
        </p:spPr>
      </p:pic>
      <p:sp>
        <p:nvSpPr>
          <p:cNvPr id="5" name="Rectangle 4"/>
          <p:cNvSpPr/>
          <p:nvPr/>
        </p:nvSpPr>
        <p:spPr>
          <a:xfrm>
            <a:off x="533400" y="342900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AUMC can be extrapolated to infinity from AUMC using the following equation and assuming a log-linear terminal phase:</a:t>
            </a:r>
            <a:endParaRPr lang="en-US" dirty="0"/>
          </a:p>
        </p:txBody>
      </p:sp>
      <p:pic>
        <p:nvPicPr>
          <p:cNvPr id="7" name="Picture 6" descr="24.JPG"/>
          <p:cNvPicPr>
            <a:picLocks noChangeAspect="1"/>
          </p:cNvPicPr>
          <p:nvPr/>
        </p:nvPicPr>
        <p:blipFill>
          <a:blip r:embed="rId3"/>
          <a:srcRect l="36446" r="43508"/>
          <a:stretch>
            <a:fillRect/>
          </a:stretch>
        </p:blipFill>
        <p:spPr>
          <a:xfrm>
            <a:off x="4953000" y="2590800"/>
            <a:ext cx="685800" cy="654627"/>
          </a:xfrm>
          <a:prstGeom prst="rect">
            <a:avLst/>
          </a:prstGeom>
        </p:spPr>
      </p:pic>
      <p:pic>
        <p:nvPicPr>
          <p:cNvPr id="8" name="Picture 7" descr="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4343400"/>
            <a:ext cx="6371771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MRT FOR MULTI COMPARTMENT MODEL with Elimination from the Central Compartment</a:t>
            </a:r>
            <a:endParaRPr lang="en-US" sz="3200" dirty="0"/>
          </a:p>
        </p:txBody>
      </p:sp>
      <p:pic>
        <p:nvPicPr>
          <p:cNvPr id="4" name="Content Placeholder 3" descr="25.JPG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685801" y="1556268"/>
            <a:ext cx="7904308" cy="4692132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MRT is merely the expected value or mean of the distribution. </a:t>
            </a:r>
          </a:p>
          <a:p>
            <a:r>
              <a:rPr lang="en-US" dirty="0" smtClean="0"/>
              <a:t>MRT provides a fundamentally different approach than classical pharmacokinetic models, which involve the concept of dose, half-life, volume, and concentration.</a:t>
            </a:r>
          </a:p>
          <a:p>
            <a:r>
              <a:rPr lang="en-US" dirty="0" smtClean="0"/>
              <a:t>MRT is an alternative concept to describe how drug molecules move in and out of a system. </a:t>
            </a:r>
          </a:p>
          <a:p>
            <a:r>
              <a:rPr lang="en-US" dirty="0" smtClean="0"/>
              <a:t>The concept is well established in chemical kinetics, where the relationships between MRT and rate constants for different systems are known. </a:t>
            </a:r>
          </a:p>
          <a:p>
            <a:r>
              <a:rPr lang="en-US" dirty="0" smtClean="0"/>
              <a:t>In the last two decades, MRT has been well characterized for various pharmacokinetic models, although MRT application is less developed in </a:t>
            </a:r>
            <a:r>
              <a:rPr lang="en-US" dirty="0" err="1" smtClean="0"/>
              <a:t>pharmacodynamics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STATISTICAL MOMENT THEORY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Statistical moment theory provides a unique way to study time- related changes in macroscopic events. </a:t>
            </a:r>
          </a:p>
          <a:p>
            <a:r>
              <a:rPr lang="en-US" dirty="0" smtClean="0"/>
              <a:t> A macroscopic event is considered as the overall event brought about by the constitutive elements involved. </a:t>
            </a:r>
          </a:p>
          <a:p>
            <a:r>
              <a:rPr lang="en-US" dirty="0" smtClean="0"/>
              <a:t> For example, in chemical processing, a dose of tracer molecules may be injected into a reactor tank to track the transit time (residence time) of materials that stay in the tank. </a:t>
            </a:r>
          </a:p>
          <a:p>
            <a:r>
              <a:rPr lang="en-US" dirty="0" smtClean="0"/>
              <a:t>The constitutive elements in this example are the tracer molecules, and the macroscopic events are the residence times shared by groups of tracer molecules. </a:t>
            </a:r>
          </a:p>
          <a:p>
            <a:r>
              <a:rPr lang="en-US" dirty="0" smtClean="0"/>
              <a:t> Each tracer molecule is well mixed and distributes non- interactively and randomly in the tank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probability density function f(t) multiplied by t m and integrated over time yields the moment curve (Equation a). The moment curve shows the characteristics of the distribution.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where f(t) is the probability density function, t is time, and m is the </a:t>
            </a:r>
            <a:r>
              <a:rPr lang="en-US" sz="2000" dirty="0" err="1" smtClean="0"/>
              <a:t>m</a:t>
            </a:r>
            <a:r>
              <a:rPr lang="en-US" sz="2000" baseline="30000" dirty="0" err="1" smtClean="0"/>
              <a:t>th</a:t>
            </a:r>
            <a:r>
              <a:rPr lang="en-US" sz="2000" dirty="0" smtClean="0"/>
              <a:t> </a:t>
            </a:r>
            <a:r>
              <a:rPr lang="en-US" sz="2000" dirty="0" err="1" smtClean="0"/>
              <a:t>moment.For</a:t>
            </a:r>
            <a:r>
              <a:rPr lang="en-US" sz="2000" dirty="0" smtClean="0"/>
              <a:t> example, when m = 0, substituting for m = 0 yields Equation called the zero moment</a:t>
            </a:r>
            <a:endParaRPr lang="en-US" sz="2000" dirty="0"/>
          </a:p>
        </p:txBody>
      </p:sp>
      <p:pic>
        <p:nvPicPr>
          <p:cNvPr id="4" name="Picture 3" descr="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447800"/>
            <a:ext cx="4864100" cy="1066800"/>
          </a:xfrm>
          <a:prstGeom prst="rect">
            <a:avLst/>
          </a:prstGeom>
        </p:spPr>
      </p:pic>
      <p:pic>
        <p:nvPicPr>
          <p:cNvPr id="5" name="Picture 4" descr="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962400"/>
            <a:ext cx="3505200" cy="1152821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If the distribution is a true probability function, the area under the zero moment curve is 1.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Substituting into Equation 23 with m = 1, Equation 25 gives the first moment , </a:t>
            </a:r>
          </a:p>
          <a:p>
            <a:r>
              <a:rPr lang="en-US" sz="2400" dirty="0" smtClean="0"/>
              <a:t>The area under the curve f(t) times t is called the AUMC, or the area under the first moment curve. The first moment, defines the mean of the distribution. </a:t>
            </a:r>
          </a:p>
          <a:p>
            <a:r>
              <a:rPr lang="en-US" sz="2400" dirty="0" smtClean="0"/>
              <a:t>Similarly, when m = 2, Equation  becomes the second moment, : 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" name="Picture 4" descr="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126435"/>
            <a:ext cx="3657600" cy="1311965"/>
          </a:xfrm>
          <a:prstGeom prst="rect">
            <a:avLst/>
          </a:prstGeom>
        </p:spPr>
      </p:pic>
      <p:pic>
        <p:nvPicPr>
          <p:cNvPr id="6" name="Picture 5" descr="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5105400"/>
            <a:ext cx="3429000" cy="1204401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n-US" dirty="0" smtClean="0"/>
              <a:t> Where defines the variance of the distribution. Higher moments, such as 3 or 4, represent </a:t>
            </a:r>
            <a:r>
              <a:rPr lang="en-US" dirty="0" err="1" smtClean="0"/>
              <a:t>skewness</a:t>
            </a:r>
            <a:r>
              <a:rPr lang="en-US" dirty="0" smtClean="0"/>
              <a:t> and kurtosis of the distribution. Equation a is therefore useful in characterizing family of moment curves of a distribution. </a:t>
            </a:r>
          </a:p>
          <a:p>
            <a:endParaRPr lang="en-US" dirty="0" smtClean="0"/>
          </a:p>
          <a:p>
            <a:pPr algn="just"/>
            <a:r>
              <a:rPr lang="en-US" dirty="0" smtClean="0"/>
              <a:t>The principal use of the moment curve is the calculation of the MRT of a drug in the body. The elements of the distribution curve describe the distribution of drug molecules after administration and the residence time of the drug molecules in the body.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MEAN ABSORPTION TIME (MAT) AND MEAN DISSOLUTION TIME (MDT)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 After IV bolus injection, the rate of systemic drug absorption is zero, because the drug is placed directly into the bloodstream. </a:t>
            </a:r>
          </a:p>
          <a:p>
            <a:r>
              <a:rPr lang="en-US" dirty="0" smtClean="0"/>
              <a:t> The MRT calculated for a drug after IV bolus injection basically reflects the elimination rate processes in the body. </a:t>
            </a:r>
          </a:p>
          <a:p>
            <a:r>
              <a:rPr lang="en-US" dirty="0" smtClean="0"/>
              <a:t> After oral drug administration, the MRT is the result of both drug absorption and elimination.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91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relationship between the mean absorption time, MAT, and MRT is given by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2800" dirty="0" smtClean="0"/>
              <a:t>For a one-compartment model, MRTIV = 1/k </a:t>
            </a:r>
          </a:p>
          <a:p>
            <a:pPr>
              <a:buNone/>
            </a:pPr>
            <a:endParaRPr lang="en-US" dirty="0" smtClean="0"/>
          </a:p>
          <a:p>
            <a:endParaRPr lang="en-US" sz="2800" dirty="0" smtClean="0"/>
          </a:p>
          <a:p>
            <a:r>
              <a:rPr lang="en-US" sz="2800" dirty="0" smtClean="0"/>
              <a:t>In some cases, IV data are not available and an MRT for a solution may be calculated. The mean dissolution time (MDT), or in-vivo mean dissolution time, for a solid drug product is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900" y="1428750"/>
            <a:ext cx="2705100" cy="1162050"/>
          </a:xfrm>
          <a:prstGeom prst="rect">
            <a:avLst/>
          </a:prstGeom>
        </p:spPr>
      </p:pic>
      <p:pic>
        <p:nvPicPr>
          <p:cNvPr id="5" name="Picture 4" descr="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126377"/>
            <a:ext cx="3251200" cy="836023"/>
          </a:xfrm>
          <a:prstGeom prst="rect">
            <a:avLst/>
          </a:prstGeom>
        </p:spPr>
      </p:pic>
      <p:pic>
        <p:nvPicPr>
          <p:cNvPr id="6" name="Picture 5" descr="3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3650" y="5943600"/>
            <a:ext cx="4076700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Drug movement within the body is the complex process to describe and for analysis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So two major approaches in the quantitative study of various kinetic processes of drug disposition in the body are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/>
              <a:t>1. Model approach, and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2</a:t>
            </a:r>
            <a:r>
              <a:rPr lang="en-US" dirty="0"/>
              <a:t>. Model-independent approach (non- compartmental analysis)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MDT reflects the time for the drug to dissolve in vivo. </a:t>
            </a:r>
          </a:p>
          <a:p>
            <a:r>
              <a:rPr lang="en-US" dirty="0" smtClean="0"/>
              <a:t>MDT is most readily estimated for the drugs that follow the kinetics of a one-compartment model. </a:t>
            </a:r>
          </a:p>
          <a:p>
            <a:r>
              <a:rPr lang="en-US" dirty="0" smtClean="0"/>
              <a:t> MDT is considered model independent because MRT is model independent.</a:t>
            </a:r>
          </a:p>
          <a:p>
            <a:r>
              <a:rPr lang="en-US" dirty="0" smtClean="0"/>
              <a:t>MDT has been used to compare the in-vitro dissolution versus in-vivo bioavailability for immediate-release and extended-release drug products.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a35a2941184daa322c39b8c2c703750.jpg"/>
          <p:cNvPicPr>
            <a:picLocks noGrp="1" noChangeAspect="1"/>
          </p:cNvPicPr>
          <p:nvPr>
            <p:ph idx="1"/>
          </p:nvPr>
        </p:nvPicPr>
        <p:blipFill>
          <a:blip r:embed="rId2"/>
          <a:srcRect l="4502" t="18345" r="4502" b="17200"/>
          <a:stretch>
            <a:fillRect/>
          </a:stretch>
        </p:blipFill>
        <p:spPr>
          <a:xfrm>
            <a:off x="1" y="0"/>
            <a:ext cx="9144000" cy="68135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296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Methods for analysis </a:t>
            </a:r>
            <a:r>
              <a:rPr lang="en-US" dirty="0" smtClean="0"/>
              <a:t>of pharmacokinetic </a:t>
            </a:r>
            <a:r>
              <a:rPr lang="en-US" dirty="0"/>
              <a:t> </a:t>
            </a:r>
            <a:r>
              <a:rPr lang="en-US" dirty="0" smtClean="0"/>
              <a:t>data </a:t>
            </a:r>
            <a:endParaRPr lang="en-US" dirty="0"/>
          </a:p>
        </p:txBody>
      </p:sp>
      <p:pic>
        <p:nvPicPr>
          <p:cNvPr id="4" name="Content Placeholder 3" descr="Capture.JPG"/>
          <p:cNvPicPr>
            <a:picLocks noGrp="1" noChangeAspect="1"/>
          </p:cNvPicPr>
          <p:nvPr>
            <p:ph idx="1"/>
          </p:nvPr>
        </p:nvPicPr>
        <p:blipFill>
          <a:blip r:embed="rId2"/>
          <a:srcRect t="22510"/>
          <a:stretch>
            <a:fillRect/>
          </a:stretch>
        </p:blipFill>
        <p:spPr>
          <a:xfrm>
            <a:off x="533400" y="1676400"/>
            <a:ext cx="7649198" cy="498413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PHARMACOKINETIC MODEL APPORACH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this approach, models are used to describe changes in drug concentration in the body with time. </a:t>
            </a:r>
            <a:endParaRPr lang="en-US" dirty="0" smtClean="0"/>
          </a:p>
          <a:p>
            <a:pPr>
              <a:buNone/>
            </a:pPr>
            <a:r>
              <a:rPr lang="en-US" sz="2800" dirty="0" smtClean="0"/>
              <a:t>                   PHARMACOKINETIC </a:t>
            </a:r>
            <a:r>
              <a:rPr lang="en-US" sz="2800" dirty="0"/>
              <a:t>MODEL</a:t>
            </a:r>
            <a:r>
              <a:rPr lang="en-US" sz="2800" dirty="0" smtClean="0"/>
              <a:t>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Pharmacokinetic model provides mathematical expression for the time course of drugs throughout the body and compute meaningful pharmacokinetic parameters.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pture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066800"/>
            <a:ext cx="7772400" cy="524712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Physiological Pharmacokinetics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Physiological Pharmacokinetics models are mathematical models describing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Drug movement and disposition in the body based on organ blood flow and organ spaces penetrated by the drug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Models are elaborated on the basis of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known anatomy and physiology of humans and other animals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Incorporates physiological, anatomical and physiochemical data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ASSUMPTIONS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 Exchange of drug between capillary blood and interstitial water is considered to be very rapid. </a:t>
            </a:r>
          </a:p>
          <a:p>
            <a:r>
              <a:rPr lang="en-US" dirty="0" smtClean="0"/>
              <a:t>Cell membrane is considered to be very permeable to the drug. </a:t>
            </a:r>
          </a:p>
          <a:p>
            <a:r>
              <a:rPr lang="en-US" dirty="0" smtClean="0"/>
              <a:t>Capillary membrane does not offer any resistance to drug permeation. </a:t>
            </a:r>
          </a:p>
          <a:p>
            <a:r>
              <a:rPr lang="en-US" dirty="0" smtClean="0"/>
              <a:t>Constant ratio of drug concentration between organ and venous blood is quickly established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1630</Words>
  <Application>Microsoft Macintosh PowerPoint</Application>
  <PresentationFormat>On-screen Show (4:3)</PresentationFormat>
  <Paragraphs>163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Agency FB</vt:lpstr>
      <vt:lpstr>Aharoni</vt:lpstr>
      <vt:lpstr>Calibri</vt:lpstr>
      <vt:lpstr>Arial</vt:lpstr>
      <vt:lpstr>Office Theme</vt:lpstr>
      <vt:lpstr>PowerPoint Presentation</vt:lpstr>
      <vt:lpstr>PowerPoint Presentation</vt:lpstr>
      <vt:lpstr>Pharmacokinetic modeling</vt:lpstr>
      <vt:lpstr>PowerPoint Presentation</vt:lpstr>
      <vt:lpstr>Methods for analysis of pharmacokinetic  data </vt:lpstr>
      <vt:lpstr>PHARMACOKINETIC MODEL APPORACH</vt:lpstr>
      <vt:lpstr>PowerPoint Presentation</vt:lpstr>
      <vt:lpstr>Physiological Pharmacokinetics models</vt:lpstr>
      <vt:lpstr>ASSUMPTIONS</vt:lpstr>
      <vt:lpstr> TYPES OF MODEL  </vt:lpstr>
      <vt:lpstr>BLOOD FLOW LIMITED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LIV = liver, SP = spleen, GI = gastrointestinal tract, KID = kidney, LU = lung, FAT = adipose, SKIN = skin, and MUS = muscle </vt:lpstr>
      <vt:lpstr>PowerPoint Presentation</vt:lpstr>
      <vt:lpstr>PowerPoint Presentation</vt:lpstr>
      <vt:lpstr>PHYSIOLOGIC PHARMACOKINETIC MODEL WITH BINDING</vt:lpstr>
      <vt:lpstr>PowerPoint Presentation</vt:lpstr>
      <vt:lpstr>PowerPoint Presentation</vt:lpstr>
      <vt:lpstr>The mass balance for the rate of change in drug concentration in the blood pool is:</vt:lpstr>
      <vt:lpstr>PowerPoint Presentation</vt:lpstr>
      <vt:lpstr>BLOOD FLOW-LIMITED VERSUS DIFFUSION-LIMITED MODEL </vt:lpstr>
      <vt:lpstr>MERITS</vt:lpstr>
      <vt:lpstr> DEMERITS </vt:lpstr>
      <vt:lpstr>MEAN RESIDENCE TIME (MRT)</vt:lpstr>
      <vt:lpstr>PowerPoint Presentation</vt:lpstr>
      <vt:lpstr>PowerPoint Presentation</vt:lpstr>
      <vt:lpstr>MRT following IV bolus or constant Infusion administrations</vt:lpstr>
      <vt:lpstr>MRT FOR MULTI COMPARTMENT MODEL with Elimination from the Central Compartment</vt:lpstr>
      <vt:lpstr>PowerPoint Presentation</vt:lpstr>
      <vt:lpstr>STATISTICAL MOMENT THEORY</vt:lpstr>
      <vt:lpstr>PowerPoint Presentation</vt:lpstr>
      <vt:lpstr>PowerPoint Presentation</vt:lpstr>
      <vt:lpstr>PowerPoint Presentation</vt:lpstr>
      <vt:lpstr>MEAN ABSORPTION TIME (MAT) AND MEAN DISSOLUTION TIME (MDT)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2</cp:revision>
  <dcterms:modified xsi:type="dcterms:W3CDTF">2020-03-31T14:32:21Z</dcterms:modified>
</cp:coreProperties>
</file>